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  <p:sldMasterId id="2147483722" r:id="rId2"/>
  </p:sldMasterIdLst>
  <p:notesMasterIdLst>
    <p:notesMasterId r:id="rId12"/>
  </p:notesMasterIdLst>
  <p:sldIdLst>
    <p:sldId id="260" r:id="rId3"/>
    <p:sldId id="381" r:id="rId4"/>
    <p:sldId id="383" r:id="rId5"/>
    <p:sldId id="384" r:id="rId6"/>
    <p:sldId id="382" r:id="rId7"/>
    <p:sldId id="385" r:id="rId8"/>
    <p:sldId id="386" r:id="rId9"/>
    <p:sldId id="387" r:id="rId10"/>
    <p:sldId id="3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034"/>
    <a:srgbClr val="526D8D"/>
    <a:srgbClr val="444867"/>
    <a:srgbClr val="3A4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82676"/>
  </p:normalViewPr>
  <p:slideViewPr>
    <p:cSldViewPr snapToGrid="0">
      <p:cViewPr varScale="1">
        <p:scale>
          <a:sx n="101" d="100"/>
          <a:sy n="101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1AD2A-4676-2545-8C4D-5E5C06AC30B1}" type="datetimeFigureOut">
              <a:rPr lang="en-AU" smtClean="0"/>
              <a:t>30/1/2023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1C3BC-11A9-BF4B-8B55-9AEBC2A78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93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1C3BC-11A9-BF4B-8B55-9AEBC2A7867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458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1C3BC-11A9-BF4B-8B55-9AEBC2A7867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70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7DD2C-7E72-C536-8E0F-9E948A286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37521"/>
            <a:ext cx="6858000" cy="1472441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C3124-0CC5-689B-75FE-0C6A9E713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 dirty="0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8D515-D3D9-BDCB-D048-EB6A7C90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3064B73-78C2-1C4E-93EB-24B2B962E17A}" type="datetimeFigureOut">
              <a:rPr lang="en-AU" smtClean="0"/>
              <a:t>30/1/2023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08A80-D1A8-4916-BC92-B782FE94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4BDD8-310D-E97A-40D2-082536A9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4A1C0BD-84E6-D741-A3E8-1B5E8D93338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827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4DDD-1D29-40E4-529C-5C82DBBF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D9C93-DDC8-8A57-2214-5E0104DFF2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Provider Number PRV14049   CRICOS 03535M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447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4CD2-B5EC-5406-1DAD-0A7BFD171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8CA83-D02F-76A3-F1A7-C150EA146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12AF1-BD59-15DD-1385-2270ECFB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3D99-9DE1-F143-8C04-3577E44AA34F}" type="datetimeFigureOut">
              <a:rPr lang="en-AU" smtClean="0"/>
              <a:t>2/2/2023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ADE77-FF41-A005-1016-33AAFD96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133E0-42D3-1136-71AC-E52373E1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67F-9C2A-2042-9906-B8422FA28C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142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8382-5C94-A452-502B-C3B2E7C5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7F695-4370-27F2-6C63-4CE00BF2D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2487B-1984-404E-27BC-AFBD0072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3D99-9DE1-F143-8C04-3577E44AA34F}" type="datetimeFigureOut">
              <a:rPr lang="en-AU" smtClean="0"/>
              <a:t>2/2/2023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B7FDF-ACB2-2408-4D21-0D1C070F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E3B95-BBFF-B22B-DF18-7E048518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67F-9C2A-2042-9906-B8422FA28C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72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A389-4C15-D2BF-B0AE-C3DA87E1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B7E94-AB9C-66FB-7BDB-BDE24EFE6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427D8-16C2-229D-CD7C-49956BCD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3D99-9DE1-F143-8C04-3577E44AA34F}" type="datetimeFigureOut">
              <a:rPr lang="en-AU" smtClean="0"/>
              <a:t>2/2/2023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B4FB5-9169-6D8B-DC4F-83970A80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46464-E6B6-2CC7-F636-857E2AD8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67F-9C2A-2042-9906-B8422FA28C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1585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1F63-171B-16A3-6649-7CFD7763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B81E2-9280-776F-D3A7-EEBD8AF08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18B63-0A92-54B1-3E4F-7CE843468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D240A-7888-9158-7DD9-95F37FE3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3D99-9DE1-F143-8C04-3577E44AA34F}" type="datetimeFigureOut">
              <a:rPr lang="en-AU" smtClean="0"/>
              <a:t>2/2/2023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649E6-2953-549D-E481-E59FEFB9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58D26-3A00-E2E9-6E74-3983155D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67F-9C2A-2042-9906-B8422FA28C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320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0319-201D-B4F1-B9EA-D3D30C59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F1EA0-7181-9856-8EA8-B7BC689A2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E6A31-751D-1569-1F7D-716D3A48B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E9669-EDD0-7BA3-7681-0917D3A13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6937A8-2F91-0C4F-E785-4A429D0EF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A1A4A6-DEEF-FC4B-076A-D4787ED0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3D99-9DE1-F143-8C04-3577E44AA34F}" type="datetimeFigureOut">
              <a:rPr lang="en-AU" smtClean="0"/>
              <a:t>2/2/2023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0E6099-04B6-BCAD-6BA2-039CBFC6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3484C-B955-3C54-4086-AEEC0229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67F-9C2A-2042-9906-B8422FA28C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7811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D805-E43D-B935-C004-E1D7D8C7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AAB977-C594-9370-6D7B-ABD13E32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3D99-9DE1-F143-8C04-3577E44AA34F}" type="datetimeFigureOut">
              <a:rPr lang="en-AU" smtClean="0"/>
              <a:t>2/2/2023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F87DB-2D1F-7C15-7275-481A690E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1ECB2-849B-73FB-EB64-C4D546AC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67F-9C2A-2042-9906-B8422FA28C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725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576F8E-A4FC-7249-FF91-57BF006A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3D99-9DE1-F143-8C04-3577E44AA34F}" type="datetimeFigureOut">
              <a:rPr lang="en-AU" smtClean="0"/>
              <a:t>2/2/2023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C163D-2243-C248-5C84-82F01F2C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8BDA5-0CD5-B32E-967D-58D63FC1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67F-9C2A-2042-9906-B8422FA28C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4188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D0A9-7A5B-211B-EE67-E7801AE2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9F1D5-5602-782A-B2B8-81BFDC3F5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0F824-FA03-3A32-3C8F-B1379BE51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66B7E-0240-6D12-33C3-EA0EDDE7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3D99-9DE1-F143-8C04-3577E44AA34F}" type="datetimeFigureOut">
              <a:rPr lang="en-AU" smtClean="0"/>
              <a:t>2/2/2023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A40BF-F5DF-683B-9103-35DB7650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C9C58-1FA3-3A9A-654C-BD3ABA60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67F-9C2A-2042-9906-B8422FA28C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7842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7821-3E32-BD37-EF28-E82A1003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595404-7754-1515-7755-A2AED6F10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84477-2279-DC88-5E6A-138B7D1CF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81A6E-E200-70EA-A61C-CAAA4BBA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3D99-9DE1-F143-8C04-3577E44AA34F}" type="datetimeFigureOut">
              <a:rPr lang="en-AU" smtClean="0"/>
              <a:t>2/2/2023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D1E66-019C-2B85-E1CD-60E53E80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2E1AC-D052-E6B1-69F5-533D30D4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67F-9C2A-2042-9906-B8422FA28C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371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D0CF-2D29-E316-689F-B6728549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018AC-8793-9522-EFEB-305857710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C69B3-9CBF-D654-4BE4-D05B29F3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3064B73-78C2-1C4E-93EB-24B2B962E17A}" type="datetimeFigureOut">
              <a:rPr lang="en-AU" smtClean="0"/>
              <a:t>30/1/2023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307CE-D5CB-9488-AE36-5E35865C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7D6B1-68BC-161E-68D6-A95A7A11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4A1C0BD-84E6-D741-A3E8-1B5E8D93338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7344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A959-CFE7-3D1C-F1A1-17770C33B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6FC9D-B0FC-8AB4-A66A-BA346278D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E9582-9F64-C293-44C6-37A337835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3D99-9DE1-F143-8C04-3577E44AA34F}" type="datetimeFigureOut">
              <a:rPr lang="en-AU" smtClean="0"/>
              <a:t>2/2/2023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FDD17-6915-BAC9-DC0E-59F426C6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EBD41-F611-C3EF-C148-A373ABB5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67F-9C2A-2042-9906-B8422FA28C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228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3EA13-0F0D-176D-5DF9-E88F684E4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46FD1-3106-152E-FDEF-5AAF05234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C6C20-2857-B5CC-27D7-1C0EC843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03D99-9DE1-F143-8C04-3577E44AA34F}" type="datetimeFigureOut">
              <a:rPr lang="en-AU" smtClean="0"/>
              <a:t>2/2/2023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2004E-75AA-4621-ABDB-71BC21FD2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F4249-8DF3-E49A-4804-0EBB5FA0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7F67F-9C2A-2042-9906-B8422FA28C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266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2E52-CADE-E5C5-63FF-EB622410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967948"/>
            <a:ext cx="7886700" cy="259453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B6BC3-A91D-AC01-3C52-66CE6A5EE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7AE6E-7236-D4B2-7BB5-FC3E3772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3064B73-78C2-1C4E-93EB-24B2B962E17A}" type="datetimeFigureOut">
              <a:rPr lang="en-AU" smtClean="0"/>
              <a:t>30/1/2023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125A2-A933-B5FC-81C1-8224278F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0614A-0629-38FE-A2D4-3921FE87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4A1C0BD-84E6-D741-A3E8-1B5E8D93338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310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A43B7-D9E8-9DC0-7F81-266B9340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91736-407A-776C-9812-CD7EB8F4B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C517F3-A2D9-2D11-7939-D39E7DB9D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E61C3-4DB5-7303-D0C8-40646863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3064B73-78C2-1C4E-93EB-24B2B962E17A}" type="datetimeFigureOut">
              <a:rPr lang="en-AU" smtClean="0"/>
              <a:t>30/1/2023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E6DB-15FE-9D02-C642-DD5E61C5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A3880-F284-3833-C37A-A31A97D0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4A1C0BD-84E6-D741-A3E8-1B5E8D93338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160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A69B-199D-4C3A-6FFB-E215F608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FEA5B-1AD0-0DE8-17E0-8C839D0D9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054FD-49C5-2F37-A185-11C8C1688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EA8E6-C93E-7084-A119-8FD6F1E15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7A31DE-AF02-627A-2FF6-F794C6FAA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B84DD-9BCF-FF71-F693-465A2ED1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3064B73-78C2-1C4E-93EB-24B2B962E17A}" type="datetimeFigureOut">
              <a:rPr lang="en-AU" smtClean="0"/>
              <a:t>30/1/2023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99BFE-BA34-423F-08D9-B255DB6F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BD7A8-07CC-4562-C986-2D966903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4A1C0BD-84E6-D741-A3E8-1B5E8D93338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496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39AF-1B74-537F-97CD-D34F261C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E4EEB-77A5-2D0F-F24F-95D5631C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3064B73-78C2-1C4E-93EB-24B2B962E17A}" type="datetimeFigureOut">
              <a:rPr lang="en-AU" smtClean="0"/>
              <a:t>30/1/2023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4D98C-11CA-CBAD-3BC1-2F4A34C8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2853B-DE52-F6A9-8C48-591038A63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4A1C0BD-84E6-D741-A3E8-1B5E8D93338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390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57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57E1-C19E-DD08-4EEF-CB3A45CB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6522799" cy="934720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A4646-6F88-21F3-4076-5F221671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737360"/>
            <a:ext cx="4629150" cy="412369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95162-4966-4FAC-4CF3-89EB576F8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37360"/>
            <a:ext cx="2949178" cy="4131628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603BE-1F96-A5ED-8FDE-3E2ACFF7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3064B73-78C2-1C4E-93EB-24B2B962E17A}" type="datetimeFigureOut">
              <a:rPr lang="en-AU" smtClean="0"/>
              <a:t>30/1/2023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51C42-02CC-11E8-0C44-C869200E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37289-384A-D546-42C1-5DBF2B7D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4A1C0BD-84E6-D741-A3E8-1B5E8D93338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332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CFAE3-7467-52AE-040C-E1019A51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6456759" cy="83488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F27AE-C4FF-FB29-6B4E-3DD7E3DA9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689652"/>
            <a:ext cx="4629150" cy="417140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9DE09-7586-53AB-A1EC-E57E391B3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9652"/>
            <a:ext cx="2949178" cy="417933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B163C-6CA2-9288-E7A6-30168053F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3064B73-78C2-1C4E-93EB-24B2B962E17A}" type="datetimeFigureOut">
              <a:rPr lang="en-AU" smtClean="0"/>
              <a:t>30/1/2023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E3690-FD23-4E86-567D-BCAF778C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2682-BC89-2B73-61C3-A2525807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4A1C0BD-84E6-D741-A3E8-1B5E8D93338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415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E5C5CC-8498-385D-4567-BB4D996BA96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02458"/>
            <a:ext cx="7772400" cy="22199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12FA4-9560-1E37-C83F-AE07E99A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6813550" cy="1037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169E6-990D-8D5F-3C32-328473C35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19470"/>
            <a:ext cx="7886700" cy="4773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4F4DF2-5286-0C90-707F-BD92EA54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" y="6492876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AU" dirty="0"/>
              <a:t>Provider Number PRV14049   CRICOS 03535M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0DBF0-4FC6-A026-60CA-25796A4E098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92" b="89868" l="9948" r="89948">
                        <a14:foregroundMark x1="28901" y1="69310" x2="56859" y2="75477"/>
                        <a14:foregroundMark x1="56859" y1="75477" x2="72565" y2="66667"/>
                        <a14:foregroundMark x1="56335" y1="12335" x2="41361" y2="9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8268" y="265463"/>
            <a:ext cx="1615943" cy="125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12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500" b="0" i="0" kern="1200">
          <a:solidFill>
            <a:schemeClr val="tx2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48453-1852-EFF4-6592-F16F6CE7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7170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7F9AD-7188-93F4-E364-F26AFFE02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44CD4-055B-FFFB-88E6-32B6B9FD7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03D99-9DE1-F143-8C04-3577E44AA34F}" type="datetimeFigureOut">
              <a:rPr lang="en-AU" smtClean="0"/>
              <a:t>2/2/2023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DB167-D6A6-95CF-D00B-964B4D19A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4E5D7-2D50-CF8B-4433-B7E847476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7F67F-9C2A-2042-9906-B8422FA28C0C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F5E8B-2351-8A77-37FB-104E01D64D1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92" b="89868" l="9948" r="89948">
                        <a14:foregroundMark x1="28901" y1="69310" x2="56859" y2="75477"/>
                        <a14:foregroundMark x1="56859" y1="75477" x2="72565" y2="66667"/>
                        <a14:foregroundMark x1="56335" y1="12335" x2="41361" y2="9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680" y="365125"/>
            <a:ext cx="1615943" cy="125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30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sv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microsoft.com/office/2007/relationships/hdphoto" Target="../media/hdphoto2.wdp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microsoft.com/office/2007/relationships/hdphoto" Target="../media/hdphoto5.wdp"/><Relationship Id="rId3" Type="http://schemas.openxmlformats.org/officeDocument/2006/relationships/image" Target="../media/image28.svg"/><Relationship Id="rId7" Type="http://schemas.microsoft.com/office/2007/relationships/hdphoto" Target="../media/hdphoto4.wdp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11" Type="http://schemas.openxmlformats.org/officeDocument/2006/relationships/image" Target="../media/image35.svg"/><Relationship Id="rId5" Type="http://schemas.openxmlformats.org/officeDocument/2006/relationships/image" Target="../media/image30.sv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svg"/><Relationship Id="rId1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9D44-889D-6C03-24EF-74317E1F2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" y="4626594"/>
            <a:ext cx="9143980" cy="1990105"/>
          </a:xfrm>
          <a:noFill/>
        </p:spPr>
        <p:txBody>
          <a:bodyPr>
            <a:normAutofit/>
          </a:bodyPr>
          <a:lstStyle/>
          <a:p>
            <a:r>
              <a:rPr lang="en-AU" sz="4000" dirty="0"/>
              <a:t>Be Honest, Be Real, Be You</a:t>
            </a:r>
            <a:br>
              <a:rPr lang="en-AU" sz="1200" dirty="0"/>
            </a:br>
            <a:br>
              <a:rPr lang="en-AU" sz="4000" dirty="0"/>
            </a:br>
            <a:r>
              <a:rPr lang="en-AU" sz="4000" b="1" dirty="0"/>
              <a:t>SHOW YOUR INTEGRITY</a:t>
            </a:r>
          </a:p>
        </p:txBody>
      </p:sp>
      <p:pic>
        <p:nvPicPr>
          <p:cNvPr id="7" name="Picture 6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6F63F619-FB4C-AB17-9DCB-CE6C8D464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4" r="2" b="2"/>
          <a:stretch/>
        </p:blipFill>
        <p:spPr>
          <a:xfrm>
            <a:off x="20" y="1"/>
            <a:ext cx="9143979" cy="449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A73AFA-0D33-65CD-4FE7-7E5A58376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2" b="89868" l="9948" r="89948">
                        <a14:foregroundMark x1="28901" y1="69310" x2="56859" y2="75477"/>
                        <a14:foregroundMark x1="56859" y1="75477" x2="72565" y2="66667"/>
                        <a14:foregroundMark x1="56335" y1="12335" x2="41361" y2="9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298" y="144462"/>
            <a:ext cx="1282680" cy="99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7F6C30-92BE-3BB2-8AD2-1C39BDC60A6F}"/>
              </a:ext>
            </a:extLst>
          </p:cNvPr>
          <p:cNvSpPr txBox="1"/>
          <p:nvPr/>
        </p:nvSpPr>
        <p:spPr>
          <a:xfrm>
            <a:off x="-1" y="3863891"/>
            <a:ext cx="91439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500" b="1" dirty="0">
                <a:solidFill>
                  <a:schemeClr val="tx2"/>
                </a:solidFill>
              </a:rPr>
              <a:t>Academic Integrity</a:t>
            </a:r>
          </a:p>
        </p:txBody>
      </p:sp>
    </p:spTree>
    <p:extLst>
      <p:ext uri="{BB962C8B-B14F-4D97-AF65-F5344CB8AC3E}">
        <p14:creationId xmlns:p14="http://schemas.microsoft.com/office/powerpoint/2010/main" val="26438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sitting at a desk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35BBC6F3-BA74-9F32-931A-91E0DC3DC1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801" b="14822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271B0E-6806-372E-99EF-53B151C8F79E}"/>
              </a:ext>
            </a:extLst>
          </p:cNvPr>
          <p:cNvSpPr txBox="1"/>
          <p:nvPr/>
        </p:nvSpPr>
        <p:spPr>
          <a:xfrm>
            <a:off x="238134" y="581260"/>
            <a:ext cx="7385050" cy="1603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0" dirty="0">
                <a:solidFill>
                  <a:srgbClr val="FFFFFF"/>
                </a:solidFill>
                <a:latin typeface="Trebuchet MS" panose="020B0703020202090204" pitchFamily="34" charset="0"/>
              </a:rPr>
              <a:t>Check it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0" dirty="0">
                <a:solidFill>
                  <a:srgbClr val="FFFFFF"/>
                </a:solidFill>
                <a:latin typeface="Trebuchet MS" panose="020B0703020202090204" pitchFamily="34" charset="0"/>
              </a:rPr>
              <a:t>before you submit 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54B378-5056-998F-72AF-4432F6A8C2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2" b="89868" l="9948" r="89948">
                        <a14:foregroundMark x1="28901" y1="69310" x2="56859" y2="75477"/>
                        <a14:foregroundMark x1="56859" y1="75477" x2="72565" y2="66667"/>
                        <a14:foregroundMark x1="56335" y1="12335" x2="41361" y2="9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34" y="5440920"/>
            <a:ext cx="1466711" cy="113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loud Callout 11">
            <a:extLst>
              <a:ext uri="{FF2B5EF4-FFF2-40B4-BE49-F238E27FC236}">
                <a16:creationId xmlns:a16="http://schemas.microsoft.com/office/drawing/2014/main" id="{3807A176-ADA2-B756-C380-6EBE5CDB07A3}"/>
              </a:ext>
            </a:extLst>
          </p:cNvPr>
          <p:cNvSpPr/>
          <p:nvPr/>
        </p:nvSpPr>
        <p:spPr>
          <a:xfrm>
            <a:off x="6692900" y="211139"/>
            <a:ext cx="2330426" cy="1973496"/>
          </a:xfrm>
          <a:prstGeom prst="cloudCallout">
            <a:avLst>
              <a:gd name="adj1" fmla="val -28581"/>
              <a:gd name="adj2" fmla="val 8038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Trebuchet MS" panose="020B0703020202090204" pitchFamily="34" charset="0"/>
              </a:rPr>
              <a:t>Is it my own work?</a:t>
            </a:r>
          </a:p>
        </p:txBody>
      </p:sp>
    </p:spTree>
    <p:extLst>
      <p:ext uri="{BB962C8B-B14F-4D97-AF65-F5344CB8AC3E}">
        <p14:creationId xmlns:p14="http://schemas.microsoft.com/office/powerpoint/2010/main" val="2218728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C544-6EF5-4A01-1331-439E2661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21" y="482782"/>
            <a:ext cx="6813550" cy="1037330"/>
          </a:xfrm>
        </p:spPr>
        <p:txBody>
          <a:bodyPr/>
          <a:lstStyle/>
          <a:p>
            <a:r>
              <a:rPr lang="en-AU" dirty="0"/>
              <a:t>Your Steps Before Submission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DBF81-A6A6-719B-F642-77E1FFD04091}"/>
              </a:ext>
            </a:extLst>
          </p:cNvPr>
          <p:cNvSpPr txBox="1"/>
          <p:nvPr/>
        </p:nvSpPr>
        <p:spPr>
          <a:xfrm>
            <a:off x="533400" y="4224466"/>
            <a:ext cx="178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Learn about Academic Integrity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3A49A-8404-19B2-9C0C-043D383C85D7}"/>
              </a:ext>
            </a:extLst>
          </p:cNvPr>
          <p:cNvSpPr txBox="1"/>
          <p:nvPr/>
        </p:nvSpPr>
        <p:spPr>
          <a:xfrm>
            <a:off x="-56838" y="4288151"/>
            <a:ext cx="86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solidFill>
                  <a:schemeClr val="tx2"/>
                </a:solidFill>
              </a:rPr>
              <a:t>1</a:t>
            </a:r>
          </a:p>
        </p:txBody>
      </p:sp>
      <p:pic>
        <p:nvPicPr>
          <p:cNvPr id="7" name="Graphic 6" descr="Idea with solid fill">
            <a:extLst>
              <a:ext uri="{FF2B5EF4-FFF2-40B4-BE49-F238E27FC236}">
                <a16:creationId xmlns:a16="http://schemas.microsoft.com/office/drawing/2014/main" id="{4341AF81-988D-ADB2-6194-253137D25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" y="2146300"/>
            <a:ext cx="1985833" cy="19858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C3D24-B95A-88CA-D09D-58CAF356286D}"/>
              </a:ext>
            </a:extLst>
          </p:cNvPr>
          <p:cNvSpPr txBox="1"/>
          <p:nvPr/>
        </p:nvSpPr>
        <p:spPr>
          <a:xfrm>
            <a:off x="1960433" y="4220694"/>
            <a:ext cx="86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17AD5-9A13-E689-8422-A5CF636DFA62}"/>
              </a:ext>
            </a:extLst>
          </p:cNvPr>
          <p:cNvSpPr txBox="1"/>
          <p:nvPr/>
        </p:nvSpPr>
        <p:spPr>
          <a:xfrm>
            <a:off x="2559650" y="4228421"/>
            <a:ext cx="208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Seek support</a:t>
            </a:r>
          </a:p>
          <a:p>
            <a:r>
              <a:rPr lang="en-AU" sz="2000" dirty="0"/>
              <a:t>from lecturers or academic advisor</a:t>
            </a:r>
          </a:p>
        </p:txBody>
      </p:sp>
      <p:pic>
        <p:nvPicPr>
          <p:cNvPr id="13" name="Graphic 12" descr="Chat with solid fill">
            <a:extLst>
              <a:ext uri="{FF2B5EF4-FFF2-40B4-BE49-F238E27FC236}">
                <a16:creationId xmlns:a16="http://schemas.microsoft.com/office/drawing/2014/main" id="{D9F3453B-BED6-0B6E-D3BC-6A4629D87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2233" y="1971933"/>
            <a:ext cx="1985833" cy="19858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1070AC-112C-1951-088B-D7D676D2CC10}"/>
              </a:ext>
            </a:extLst>
          </p:cNvPr>
          <p:cNvSpPr txBox="1"/>
          <p:nvPr/>
        </p:nvSpPr>
        <p:spPr>
          <a:xfrm>
            <a:off x="4696141" y="4021207"/>
            <a:ext cx="1895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Are you ready to submit?</a:t>
            </a:r>
          </a:p>
          <a:p>
            <a:r>
              <a:rPr lang="en-AU" sz="2000" dirty="0"/>
              <a:t>Is it all your own work? Did you check all requirements?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9C32FD-6619-AC48-0C51-B5C30BCFA9AF}"/>
              </a:ext>
            </a:extLst>
          </p:cNvPr>
          <p:cNvSpPr txBox="1"/>
          <p:nvPr/>
        </p:nvSpPr>
        <p:spPr>
          <a:xfrm>
            <a:off x="4238096" y="4288151"/>
            <a:ext cx="86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solidFill>
                  <a:schemeClr val="tx2"/>
                </a:solidFill>
              </a:rPr>
              <a:t>3</a:t>
            </a:r>
          </a:p>
        </p:txBody>
      </p:sp>
      <p:pic>
        <p:nvPicPr>
          <p:cNvPr id="17" name="Graphic 16" descr="Help with solid fill">
            <a:extLst>
              <a:ext uri="{FF2B5EF4-FFF2-40B4-BE49-F238E27FC236}">
                <a16:creationId xmlns:a16="http://schemas.microsoft.com/office/drawing/2014/main" id="{644C8240-9EBE-9034-12C5-5507CA606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9941" y="2217865"/>
            <a:ext cx="1522226" cy="15222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219954-1C6E-BE6E-749F-213AB5FFF29C}"/>
              </a:ext>
            </a:extLst>
          </p:cNvPr>
          <p:cNvSpPr txBox="1"/>
          <p:nvPr/>
        </p:nvSpPr>
        <p:spPr>
          <a:xfrm>
            <a:off x="6450264" y="4288150"/>
            <a:ext cx="86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A9D980-E4C9-CFDA-A93D-FECE6A06B901}"/>
              </a:ext>
            </a:extLst>
          </p:cNvPr>
          <p:cNvSpPr txBox="1"/>
          <p:nvPr/>
        </p:nvSpPr>
        <p:spPr>
          <a:xfrm>
            <a:off x="7103426" y="4025840"/>
            <a:ext cx="1977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Pressing this button on Moodle means you understand the rules and agree that you followed them</a:t>
            </a:r>
          </a:p>
        </p:txBody>
      </p:sp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98E689-C9EB-4F19-CE61-834D98821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842" y="2337654"/>
            <a:ext cx="2217867" cy="596201"/>
          </a:xfrm>
          <a:prstGeom prst="rect">
            <a:avLst/>
          </a:prstGeom>
        </p:spPr>
      </p:pic>
      <p:pic>
        <p:nvPicPr>
          <p:cNvPr id="11" name="Graphic 10" descr="Double Tap Gesture with solid fill">
            <a:extLst>
              <a:ext uri="{FF2B5EF4-FFF2-40B4-BE49-F238E27FC236}">
                <a16:creationId xmlns:a16="http://schemas.microsoft.com/office/drawing/2014/main" id="{6A77E919-E5D0-D0F6-8160-F3558F9493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73463" y="2641600"/>
            <a:ext cx="1339791" cy="13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9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F3AF-0ECE-0078-1B0E-759F9A966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After Submission, We…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6F0BC-1B80-CDFB-C5FB-A6A5C09E0F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92" b="89868" l="9948" r="89948">
                        <a14:foregroundMark x1="28901" y1="69310" x2="56859" y2="75477"/>
                        <a14:foregroundMark x1="56859" y1="75477" x2="72565" y2="66667"/>
                        <a14:foregroundMark x1="56335" y1="12335" x2="41361" y2="9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34" y="2668072"/>
            <a:ext cx="2354200" cy="182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0D8028-2051-314B-7FF9-B861F6CD1BFC}"/>
              </a:ext>
            </a:extLst>
          </p:cNvPr>
          <p:cNvSpPr txBox="1"/>
          <p:nvPr/>
        </p:nvSpPr>
        <p:spPr>
          <a:xfrm>
            <a:off x="196850" y="4070577"/>
            <a:ext cx="86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1581E-3303-8684-6A2D-61EEE50FCE8E}"/>
              </a:ext>
            </a:extLst>
          </p:cNvPr>
          <p:cNvSpPr txBox="1"/>
          <p:nvPr/>
        </p:nvSpPr>
        <p:spPr>
          <a:xfrm>
            <a:off x="533400" y="4224466"/>
            <a:ext cx="1784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Assignment received</a:t>
            </a:r>
          </a:p>
        </p:txBody>
      </p:sp>
      <p:pic>
        <p:nvPicPr>
          <p:cNvPr id="8" name="Graphic 7" descr="Checkbox Ticked with solid fill">
            <a:extLst>
              <a:ext uri="{FF2B5EF4-FFF2-40B4-BE49-F238E27FC236}">
                <a16:creationId xmlns:a16="http://schemas.microsoft.com/office/drawing/2014/main" id="{581DA9A8-8364-962E-7E84-2A94414C2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7606" y="182211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270429-7F2E-AC74-F5C2-559722246552}"/>
              </a:ext>
            </a:extLst>
          </p:cNvPr>
          <p:cNvSpPr txBox="1"/>
          <p:nvPr/>
        </p:nvSpPr>
        <p:spPr>
          <a:xfrm>
            <a:off x="2874900" y="4070577"/>
            <a:ext cx="86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7A36FC-AFD4-6193-4AB7-014086C323D8}"/>
              </a:ext>
            </a:extLst>
          </p:cNvPr>
          <p:cNvSpPr txBox="1"/>
          <p:nvPr/>
        </p:nvSpPr>
        <p:spPr>
          <a:xfrm>
            <a:off x="3070216" y="4224466"/>
            <a:ext cx="1784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Academic Integrity checks completed</a:t>
            </a:r>
          </a:p>
        </p:txBody>
      </p:sp>
      <p:pic>
        <p:nvPicPr>
          <p:cNvPr id="11" name="Graphic 10" descr="Checkbox Ticked with solid fill">
            <a:extLst>
              <a:ext uri="{FF2B5EF4-FFF2-40B4-BE49-F238E27FC236}">
                <a16:creationId xmlns:a16="http://schemas.microsoft.com/office/drawing/2014/main" id="{9636ADB5-7DE2-74F1-A027-2F425454F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0306" y="2431718"/>
            <a:ext cx="914400" cy="914400"/>
          </a:xfrm>
          <a:prstGeom prst="rect">
            <a:avLst/>
          </a:prstGeom>
        </p:spPr>
      </p:pic>
      <p:pic>
        <p:nvPicPr>
          <p:cNvPr id="12" name="Graphic 11" descr="Checkbox Ticked with solid fill">
            <a:extLst>
              <a:ext uri="{FF2B5EF4-FFF2-40B4-BE49-F238E27FC236}">
                <a16:creationId xmlns:a16="http://schemas.microsoft.com/office/drawing/2014/main" id="{8155F70E-C756-6C7E-6230-890017B7B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0306" y="3041318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62DECA-631A-8034-5C31-2FF6E6F79A45}"/>
              </a:ext>
            </a:extLst>
          </p:cNvPr>
          <p:cNvSpPr txBox="1"/>
          <p:nvPr/>
        </p:nvSpPr>
        <p:spPr>
          <a:xfrm>
            <a:off x="3543291" y="2044700"/>
            <a:ext cx="193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Plagiarism check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92CE74-FBA5-F499-1D5D-5DDD11B2D178}"/>
              </a:ext>
            </a:extLst>
          </p:cNvPr>
          <p:cNvSpPr txBox="1"/>
          <p:nvPr/>
        </p:nvSpPr>
        <p:spPr>
          <a:xfrm>
            <a:off x="3543291" y="2705100"/>
            <a:ext cx="193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Collusion check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9E8444-BCFC-C06B-3D9C-71A86B0C73D5}"/>
              </a:ext>
            </a:extLst>
          </p:cNvPr>
          <p:cNvSpPr txBox="1"/>
          <p:nvPr/>
        </p:nvSpPr>
        <p:spPr>
          <a:xfrm>
            <a:off x="3543291" y="3263900"/>
            <a:ext cx="193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Contract cheating check</a:t>
            </a:r>
          </a:p>
        </p:txBody>
      </p:sp>
      <p:pic>
        <p:nvPicPr>
          <p:cNvPr id="17" name="Graphic 16" descr="Play with solid fill">
            <a:extLst>
              <a:ext uri="{FF2B5EF4-FFF2-40B4-BE49-F238E27FC236}">
                <a16:creationId xmlns:a16="http://schemas.microsoft.com/office/drawing/2014/main" id="{32CD66A5-5D58-E326-F63F-E0FBCA9442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88176" y="2729836"/>
            <a:ext cx="584200" cy="584200"/>
          </a:xfrm>
          <a:prstGeom prst="rect">
            <a:avLst/>
          </a:prstGeom>
        </p:spPr>
      </p:pic>
      <p:pic>
        <p:nvPicPr>
          <p:cNvPr id="19" name="Graphic 18" descr="Smiling face outline with solid fill">
            <a:extLst>
              <a:ext uri="{FF2B5EF4-FFF2-40B4-BE49-F238E27FC236}">
                <a16:creationId xmlns:a16="http://schemas.microsoft.com/office/drawing/2014/main" id="{A65EE58A-447B-CFE2-F702-42BA5D1AEF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31212" y="2287549"/>
            <a:ext cx="1101010" cy="1101010"/>
          </a:xfrm>
          <a:prstGeom prst="rect">
            <a:avLst/>
          </a:prstGeom>
        </p:spPr>
      </p:pic>
      <p:pic>
        <p:nvPicPr>
          <p:cNvPr id="21" name="Graphic 20" descr="Crying face outline with solid fill">
            <a:extLst>
              <a:ext uri="{FF2B5EF4-FFF2-40B4-BE49-F238E27FC236}">
                <a16:creationId xmlns:a16="http://schemas.microsoft.com/office/drawing/2014/main" id="{17CFBD63-4960-9707-433D-EA95ADD93B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72376" y="2302402"/>
            <a:ext cx="1101010" cy="11010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F864E2-BFAD-796B-68F1-FC36EFC458A2}"/>
              </a:ext>
            </a:extLst>
          </p:cNvPr>
          <p:cNvSpPr txBox="1"/>
          <p:nvPr/>
        </p:nvSpPr>
        <p:spPr>
          <a:xfrm>
            <a:off x="5976257" y="4347356"/>
            <a:ext cx="1938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Misconduct Identified</a:t>
            </a:r>
          </a:p>
          <a:p>
            <a:r>
              <a:rPr lang="en-AU" dirty="0"/>
              <a:t>Investigation commences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505221-1B09-458B-E7BD-EB72E1EC5B8D}"/>
              </a:ext>
            </a:extLst>
          </p:cNvPr>
          <p:cNvSpPr txBox="1"/>
          <p:nvPr/>
        </p:nvSpPr>
        <p:spPr>
          <a:xfrm>
            <a:off x="7733603" y="4387259"/>
            <a:ext cx="1502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No Issues</a:t>
            </a:r>
          </a:p>
          <a:p>
            <a:r>
              <a:rPr lang="en-AU" dirty="0"/>
              <a:t>Assignment marked</a:t>
            </a:r>
          </a:p>
        </p:txBody>
      </p:sp>
      <p:pic>
        <p:nvPicPr>
          <p:cNvPr id="25" name="Graphic 24" descr="Close with solid fill">
            <a:extLst>
              <a:ext uri="{FF2B5EF4-FFF2-40B4-BE49-F238E27FC236}">
                <a16:creationId xmlns:a16="http://schemas.microsoft.com/office/drawing/2014/main" id="{7394416C-E9A1-A0D4-0E82-9D39E75F58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54153" y="3346118"/>
            <a:ext cx="646331" cy="646331"/>
          </a:xfrm>
          <a:prstGeom prst="rect">
            <a:avLst/>
          </a:prstGeom>
        </p:spPr>
      </p:pic>
      <p:pic>
        <p:nvPicPr>
          <p:cNvPr id="27" name="Graphic 26" descr="Tick with solid fill">
            <a:extLst>
              <a:ext uri="{FF2B5EF4-FFF2-40B4-BE49-F238E27FC236}">
                <a16:creationId xmlns:a16="http://schemas.microsoft.com/office/drawing/2014/main" id="{742649EE-7339-BA07-D715-31A0D5429A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52591" y="3346118"/>
            <a:ext cx="719687" cy="7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0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697E09-989C-F2FF-52AC-33A8E3808830}"/>
              </a:ext>
            </a:extLst>
          </p:cNvPr>
          <p:cNvSpPr txBox="1"/>
          <p:nvPr/>
        </p:nvSpPr>
        <p:spPr>
          <a:xfrm>
            <a:off x="495300" y="812800"/>
            <a:ext cx="6997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“I lost marks because I copied text from a website without referencing.”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649DB-5F00-A77D-06BF-1AA669BB06FE}"/>
              </a:ext>
            </a:extLst>
          </p:cNvPr>
          <p:cNvSpPr txBox="1"/>
          <p:nvPr/>
        </p:nvSpPr>
        <p:spPr>
          <a:xfrm>
            <a:off x="4432300" y="5783590"/>
            <a:ext cx="44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Trebuchet MS" panose="020B0703020202090204" pitchFamily="34" charset="0"/>
              </a:rPr>
              <a:t>Past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327981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697E09-989C-F2FF-52AC-33A8E3808830}"/>
              </a:ext>
            </a:extLst>
          </p:cNvPr>
          <p:cNvSpPr txBox="1"/>
          <p:nvPr/>
        </p:nvSpPr>
        <p:spPr>
          <a:xfrm>
            <a:off x="393700" y="412889"/>
            <a:ext cx="6997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“I received a zero because my friend and I submitted the same work for an individual assignment.”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649DB-5F00-A77D-06BF-1AA669BB06FE}"/>
              </a:ext>
            </a:extLst>
          </p:cNvPr>
          <p:cNvSpPr txBox="1"/>
          <p:nvPr/>
        </p:nvSpPr>
        <p:spPr>
          <a:xfrm>
            <a:off x="4203700" y="6045200"/>
            <a:ext cx="44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Trebuchet MS" panose="020B0703020202090204" pitchFamily="34" charset="0"/>
              </a:rPr>
              <a:t>Past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62340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2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697E09-989C-F2FF-52AC-33A8E3808830}"/>
              </a:ext>
            </a:extLst>
          </p:cNvPr>
          <p:cNvSpPr txBox="1"/>
          <p:nvPr/>
        </p:nvSpPr>
        <p:spPr>
          <a:xfrm>
            <a:off x="393700" y="412889"/>
            <a:ext cx="6997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“I got some of my calculation solutions from a website and then failed my unit for cheating.”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649DB-5F00-A77D-06BF-1AA669BB06FE}"/>
              </a:ext>
            </a:extLst>
          </p:cNvPr>
          <p:cNvSpPr txBox="1"/>
          <p:nvPr/>
        </p:nvSpPr>
        <p:spPr>
          <a:xfrm>
            <a:off x="4203700" y="6045200"/>
            <a:ext cx="44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Trebuchet MS" panose="020B0703020202090204" pitchFamily="34" charset="0"/>
              </a:rPr>
              <a:t>Past 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87991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B9579D-D481-6A4E-F6BC-E1FFA8F57591}"/>
              </a:ext>
            </a:extLst>
          </p:cNvPr>
          <p:cNvSpPr txBox="1"/>
          <p:nvPr/>
        </p:nvSpPr>
        <p:spPr>
          <a:xfrm>
            <a:off x="152391" y="1402308"/>
            <a:ext cx="528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rgbClr val="FFFF00"/>
                </a:solidFill>
                <a:latin typeface="Trebuchet MS" panose="020B0703020202090204" pitchFamily="34" charset="0"/>
              </a:rPr>
              <a:t>Plagiarism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C5CE4-E268-A3F9-2496-A0CCBB97992A}"/>
              </a:ext>
            </a:extLst>
          </p:cNvPr>
          <p:cNvSpPr txBox="1"/>
          <p:nvPr/>
        </p:nvSpPr>
        <p:spPr>
          <a:xfrm>
            <a:off x="152391" y="2826519"/>
            <a:ext cx="528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chemeClr val="accent6"/>
                </a:solidFill>
                <a:latin typeface="Trebuchet MS" panose="020B0703020202090204" pitchFamily="34" charset="0"/>
              </a:rPr>
              <a:t>Collusion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4AE39-606B-7BE8-5C4E-F63C9677A788}"/>
              </a:ext>
            </a:extLst>
          </p:cNvPr>
          <p:cNvSpPr txBox="1"/>
          <p:nvPr/>
        </p:nvSpPr>
        <p:spPr>
          <a:xfrm>
            <a:off x="152391" y="4250730"/>
            <a:ext cx="5283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rgbClr val="DC2034"/>
                </a:solidFill>
                <a:latin typeface="Trebuchet MS" panose="020B0703020202090204" pitchFamily="34" charset="0"/>
              </a:rPr>
              <a:t>Contract</a:t>
            </a:r>
          </a:p>
          <a:p>
            <a:r>
              <a:rPr lang="en-AU" sz="5400" dirty="0">
                <a:solidFill>
                  <a:srgbClr val="DC2034"/>
                </a:solidFill>
                <a:latin typeface="Trebuchet MS" panose="020B0703020202090204" pitchFamily="34" charset="0"/>
              </a:rPr>
              <a:t>cheating</a:t>
            </a:r>
          </a:p>
        </p:txBody>
      </p:sp>
      <p:pic>
        <p:nvPicPr>
          <p:cNvPr id="6" name="Graphic 5" descr="Play with solid fill">
            <a:extLst>
              <a:ext uri="{FF2B5EF4-FFF2-40B4-BE49-F238E27FC236}">
                <a16:creationId xmlns:a16="http://schemas.microsoft.com/office/drawing/2014/main" id="{68ADEEC3-AFE0-F14B-1717-6C6CB99F9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2000" y="2802531"/>
            <a:ext cx="1270000" cy="127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993864-AC8B-6436-5854-B7B1B367FA1A}"/>
              </a:ext>
            </a:extLst>
          </p:cNvPr>
          <p:cNvSpPr txBox="1"/>
          <p:nvPr/>
        </p:nvSpPr>
        <p:spPr>
          <a:xfrm>
            <a:off x="4724400" y="2026300"/>
            <a:ext cx="15113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bg1"/>
                </a:solidFill>
                <a:latin typeface="Trebuchet MS" panose="020B0703020202090204" pitchFamily="34" charset="0"/>
              </a:rPr>
              <a:t>0%</a:t>
            </a:r>
          </a:p>
          <a:p>
            <a:pPr algn="ctr"/>
            <a:r>
              <a:rPr lang="en-AU" dirty="0">
                <a:solidFill>
                  <a:schemeClr val="bg1"/>
                </a:solidFill>
                <a:latin typeface="Trebuchet MS" panose="020B0703020202090204" pitchFamily="34" charset="0"/>
              </a:rPr>
              <a:t>Receiving a zero grade</a:t>
            </a:r>
          </a:p>
        </p:txBody>
      </p:sp>
      <p:pic>
        <p:nvPicPr>
          <p:cNvPr id="8" name="Graphic 7" descr="Crying face outline with solid fill">
            <a:extLst>
              <a:ext uri="{FF2B5EF4-FFF2-40B4-BE49-F238E27FC236}">
                <a16:creationId xmlns:a16="http://schemas.microsoft.com/office/drawing/2014/main" id="{25C4F413-28BF-42B1-D580-DED3C5265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9545" y="98098"/>
            <a:ext cx="1101010" cy="11010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04A7B7-184A-59FC-CECE-AAD97BCD787C}"/>
              </a:ext>
            </a:extLst>
          </p:cNvPr>
          <p:cNvSpPr txBox="1"/>
          <p:nvPr/>
        </p:nvSpPr>
        <p:spPr>
          <a:xfrm>
            <a:off x="4527550" y="107914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Trebuchet MS" panose="020B0703020202090204" pitchFamily="34" charset="0"/>
              </a:rPr>
              <a:t>Losing marks for an assessment</a:t>
            </a:r>
          </a:p>
        </p:txBody>
      </p:sp>
      <p:pic>
        <p:nvPicPr>
          <p:cNvPr id="4098" name="Picture 2" descr="Download free photo of Fail,failure,quiz,test,exam - from needpix.com">
            <a:extLst>
              <a:ext uri="{FF2B5EF4-FFF2-40B4-BE49-F238E27FC236}">
                <a16:creationId xmlns:a16="http://schemas.microsoft.com/office/drawing/2014/main" id="{D303BB14-E37E-A5A7-E273-A1E4E1C4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094" l="8125" r="90000">
                        <a14:foregroundMark x1="10573" y1="30000" x2="8125" y2="44063"/>
                        <a14:foregroundMark x1="88125" y1="36875" x2="90365" y2="44167"/>
                        <a14:foregroundMark x1="90365" y1="44167" x2="81875" y2="79688"/>
                        <a14:foregroundMark x1="81875" y1="79688" x2="69167" y2="88125"/>
                        <a14:foregroundMark x1="69167" y1="88125" x2="46354" y2="91823"/>
                        <a14:foregroundMark x1="46354" y1="91823" x2="38125" y2="91094"/>
                        <a14:foregroundMark x1="38125" y1="91094" x2="20313" y2="79063"/>
                        <a14:foregroundMark x1="20313" y1="79063" x2="15313" y2="73021"/>
                        <a14:foregroundMark x1="15313" y1="73021" x2="15208" y2="72969"/>
                        <a14:foregroundMark x1="21458" y1="36094" x2="22031" y2="53646"/>
                        <a14:foregroundMark x1="22031" y1="53646" x2="22240" y2="54271"/>
                        <a14:foregroundMark x1="42760" y1="37396" x2="39688" y2="45469"/>
                        <a14:foregroundMark x1="39688" y1="45469" x2="39427" y2="49063"/>
                        <a14:foregroundMark x1="61458" y1="37396" x2="61667" y2="53542"/>
                        <a14:foregroundMark x1="69427" y1="38698" x2="70573" y2="55729"/>
                        <a14:backgroundMark x1="44271" y1="44063" x2="44063" y2="51719"/>
                        <a14:backgroundMark x1="44063" y1="51719" x2="44427" y2="52760"/>
                        <a14:backgroundMark x1="44063" y1="53125" x2="43906" y2="45938"/>
                        <a14:backgroundMark x1="43906" y1="45938" x2="43698" y2="45365"/>
                        <a14:backgroundMark x1="44063" y1="53542" x2="44635" y2="5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90" y="3508332"/>
            <a:ext cx="1329610" cy="132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775BD7-0F81-75CE-CB3E-21DE7BC274A1}"/>
              </a:ext>
            </a:extLst>
          </p:cNvPr>
          <p:cNvSpPr txBox="1"/>
          <p:nvPr/>
        </p:nvSpPr>
        <p:spPr>
          <a:xfrm>
            <a:off x="4527550" y="475565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Trebuchet MS" panose="020B0703020202090204" pitchFamily="34" charset="0"/>
              </a:rPr>
              <a:t>Failing a unit</a:t>
            </a:r>
          </a:p>
        </p:txBody>
      </p:sp>
      <p:pic>
        <p:nvPicPr>
          <p:cNvPr id="12" name="Graphic 11" descr="Crying face with solid fill with solid fill">
            <a:extLst>
              <a:ext uri="{FF2B5EF4-FFF2-40B4-BE49-F238E27FC236}">
                <a16:creationId xmlns:a16="http://schemas.microsoft.com/office/drawing/2014/main" id="{AC52688C-9CCA-8F25-9B11-44D575488A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6155" y="5321658"/>
            <a:ext cx="914400" cy="914400"/>
          </a:xfrm>
          <a:prstGeom prst="rect">
            <a:avLst/>
          </a:prstGeom>
        </p:spPr>
      </p:pic>
      <p:pic>
        <p:nvPicPr>
          <p:cNvPr id="14" name="Graphic 13" descr="Right pointing backhand index with solid fill">
            <a:extLst>
              <a:ext uri="{FF2B5EF4-FFF2-40B4-BE49-F238E27FC236}">
                <a16:creationId xmlns:a16="http://schemas.microsoft.com/office/drawing/2014/main" id="{B4F25B87-02D9-5BE0-BA06-BE13F23A54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7550" y="5678056"/>
            <a:ext cx="1138595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B7EA8B-04CA-F81D-A00D-97C5A87D5104}"/>
              </a:ext>
            </a:extLst>
          </p:cNvPr>
          <p:cNvSpPr txBox="1"/>
          <p:nvPr/>
        </p:nvSpPr>
        <p:spPr>
          <a:xfrm>
            <a:off x="4618395" y="632421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Trebuchet MS" panose="020B0703020202090204" pitchFamily="34" charset="0"/>
              </a:rPr>
              <a:t>Being excluded</a:t>
            </a:r>
          </a:p>
        </p:txBody>
      </p:sp>
      <p:pic>
        <p:nvPicPr>
          <p:cNvPr id="4104" name="Picture 8" descr="Visa - Free travel icons">
            <a:extLst>
              <a:ext uri="{FF2B5EF4-FFF2-40B4-BE49-F238E27FC236}">
                <a16:creationId xmlns:a16="http://schemas.microsoft.com/office/drawing/2014/main" id="{D2CCC0F0-440E-3BAA-0F3D-2F0F77E25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38" y="1595218"/>
            <a:ext cx="1072962" cy="107296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8D9A1B-B34C-19F0-64D2-A5680EC093D1}"/>
              </a:ext>
            </a:extLst>
          </p:cNvPr>
          <p:cNvSpPr txBox="1"/>
          <p:nvPr/>
        </p:nvSpPr>
        <p:spPr>
          <a:xfrm>
            <a:off x="6778719" y="271103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Trebuchet MS" panose="020B0703020202090204" pitchFamily="34" charset="0"/>
              </a:rPr>
              <a:t>Losing your visa</a:t>
            </a:r>
          </a:p>
        </p:txBody>
      </p:sp>
      <p:pic>
        <p:nvPicPr>
          <p:cNvPr id="20" name="Graphic 19" descr="Close outline">
            <a:extLst>
              <a:ext uri="{FF2B5EF4-FFF2-40B4-BE49-F238E27FC236}">
                <a16:creationId xmlns:a16="http://schemas.microsoft.com/office/drawing/2014/main" id="{D5E47603-944A-D3DB-2561-EFCBAD3238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17057" y="1860045"/>
            <a:ext cx="1092607" cy="1092607"/>
          </a:xfrm>
          <a:prstGeom prst="rect">
            <a:avLst/>
          </a:prstGeom>
        </p:spPr>
      </p:pic>
      <p:pic>
        <p:nvPicPr>
          <p:cNvPr id="22" name="Graphic 21" descr="Diploma roll with solid fill">
            <a:extLst>
              <a:ext uri="{FF2B5EF4-FFF2-40B4-BE49-F238E27FC236}">
                <a16:creationId xmlns:a16="http://schemas.microsoft.com/office/drawing/2014/main" id="{4B06B76C-D0C3-3531-E673-207B1B3F7E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74019" y="3158530"/>
            <a:ext cx="914400" cy="914400"/>
          </a:xfrm>
          <a:prstGeom prst="rect">
            <a:avLst/>
          </a:prstGeom>
        </p:spPr>
      </p:pic>
      <p:pic>
        <p:nvPicPr>
          <p:cNvPr id="23" name="Graphic 22" descr="Close outline">
            <a:extLst>
              <a:ext uri="{FF2B5EF4-FFF2-40B4-BE49-F238E27FC236}">
                <a16:creationId xmlns:a16="http://schemas.microsoft.com/office/drawing/2014/main" id="{C5838F2A-502F-3AD4-07E5-3FB6B53EB0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57965" y="3129886"/>
            <a:ext cx="1092607" cy="10926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B79BAB0-95B0-A196-3140-AF932FD74585}"/>
              </a:ext>
            </a:extLst>
          </p:cNvPr>
          <p:cNvSpPr txBox="1"/>
          <p:nvPr/>
        </p:nvSpPr>
        <p:spPr>
          <a:xfrm>
            <a:off x="6766019" y="3841339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Trebuchet MS" panose="020B0703020202090204" pitchFamily="34" charset="0"/>
              </a:rPr>
              <a:t>Losing your professional accreditation</a:t>
            </a:r>
          </a:p>
        </p:txBody>
      </p:sp>
      <p:pic>
        <p:nvPicPr>
          <p:cNvPr id="4108" name="Picture 12" descr="Blackmail - Free computer icons">
            <a:extLst>
              <a:ext uri="{FF2B5EF4-FFF2-40B4-BE49-F238E27FC236}">
                <a16:creationId xmlns:a16="http://schemas.microsoft.com/office/drawing/2014/main" id="{E0676172-1A7D-104F-1072-8098D150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64" y="49339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9D92C1F-8F1B-EB92-1BCF-116BD5A251A6}"/>
              </a:ext>
            </a:extLst>
          </p:cNvPr>
          <p:cNvSpPr txBox="1"/>
          <p:nvPr/>
        </p:nvSpPr>
        <p:spPr>
          <a:xfrm>
            <a:off x="6591691" y="5847939"/>
            <a:ext cx="2517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Trebuchet MS" panose="020B0703020202090204" pitchFamily="34" charset="0"/>
              </a:rPr>
              <a:t>Blackmailed by cheating services further in your career</a:t>
            </a:r>
          </a:p>
        </p:txBody>
      </p:sp>
    </p:spTree>
    <p:extLst>
      <p:ext uri="{BB962C8B-B14F-4D97-AF65-F5344CB8AC3E}">
        <p14:creationId xmlns:p14="http://schemas.microsoft.com/office/powerpoint/2010/main" val="2920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5" grpId="0"/>
      <p:bldP spid="16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F9D2-A679-BABE-0CB4-AC122502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0" y="355599"/>
            <a:ext cx="3892550" cy="88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400" b="1" dirty="0">
                <a:solidFill>
                  <a:schemeClr val="tx2"/>
                </a:solidFill>
              </a:rPr>
              <a:t>KEEP IT REAL</a:t>
            </a:r>
          </a:p>
        </p:txBody>
      </p:sp>
      <p:pic>
        <p:nvPicPr>
          <p:cNvPr id="10" name="Picture 9" descr="A picture containing text, fish, bird, spiny-finned fish&#10;&#10;Description automatically generated">
            <a:extLst>
              <a:ext uri="{FF2B5EF4-FFF2-40B4-BE49-F238E27FC236}">
                <a16:creationId xmlns:a16="http://schemas.microsoft.com/office/drawing/2014/main" id="{C5500D62-74A9-07CC-99AF-F09E01D1F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28"/>
          <a:stretch/>
        </p:blipFill>
        <p:spPr>
          <a:xfrm>
            <a:off x="288823" y="1104900"/>
            <a:ext cx="3093745" cy="4432300"/>
          </a:xfrm>
          <a:prstGeom prst="rect">
            <a:avLst/>
          </a:prstGeom>
        </p:spPr>
      </p:pic>
      <p:pic>
        <p:nvPicPr>
          <p:cNvPr id="12" name="Picture 11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77F797D4-0851-457A-D56F-0DA4C4C13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921517"/>
            <a:ext cx="2783484" cy="571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702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21866</TotalTime>
  <Words>210</Words>
  <Application>Microsoft Macintosh PowerPoint</Application>
  <PresentationFormat>On-screen Show (4:3)</PresentationFormat>
  <Paragraphs>49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Custom Design</vt:lpstr>
      <vt:lpstr>1_Custom Design</vt:lpstr>
      <vt:lpstr>Be Honest, Be Real, Be You  SHOW YOUR INTEGRITY</vt:lpstr>
      <vt:lpstr>PowerPoint Presentation</vt:lpstr>
      <vt:lpstr>Your Steps Before Submission</vt:lpstr>
      <vt:lpstr>After Submission, We…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Nassima Kennedy</dc:creator>
  <cp:lastModifiedBy>Nassima Kennedy</cp:lastModifiedBy>
  <cp:revision>60</cp:revision>
  <dcterms:created xsi:type="dcterms:W3CDTF">2022-10-19T04:02:54Z</dcterms:created>
  <dcterms:modified xsi:type="dcterms:W3CDTF">2023-02-14T03:34:37Z</dcterms:modified>
</cp:coreProperties>
</file>